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79" r:id="rId5"/>
    <p:sldId id="280" r:id="rId6"/>
    <p:sldId id="281" r:id="rId7"/>
    <p:sldId id="282" r:id="rId8"/>
    <p:sldId id="283" r:id="rId9"/>
  </p:sldIdLst>
  <p:sldSz cx="9144000" cy="5715000" type="screen16x1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orient="horz" pos="3467">
          <p15:clr>
            <a:srgbClr val="A4A3A4"/>
          </p15:clr>
        </p15:guide>
        <p15:guide id="3" orient="horz" pos="167">
          <p15:clr>
            <a:srgbClr val="A4A3A4"/>
          </p15:clr>
        </p15:guide>
        <p15:guide id="4" pos="2880">
          <p15:clr>
            <a:srgbClr val="A4A3A4"/>
          </p15:clr>
        </p15:guide>
        <p15:guide id="5" pos="5602">
          <p15:clr>
            <a:srgbClr val="A4A3A4"/>
          </p15:clr>
        </p15:guide>
        <p15:guide id="6" pos="158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4DA3179-5C7F-44D7-2A36-D27A325979EF}" name="Langeloh, Marie" initials="LM" userId="S::ma.langeloh_finlit.foundation#ext#@hwmedia.onmicrosoft.com::067b64c2-9a10-4f4e-b20c-9e36c7faf306" providerId="AD"/>
  <p188:author id="{DB401099-8662-124A-0FE6-CF965506866F}" name="Richter, Sebastian" initials="SR" userId="S::Se.Richter@finlit.foundation::b5c0f83c-fed7-4a7f-8e6f-27a254607dea" providerId="AD"/>
  <p188:author id="{DFADC9BC-22FE-CB1D-929D-6B35BCA8989C}" name="Anja Monz" initials="AM" userId="S::monz@helliwood.com::df119e7a-beb5-4ddf-9d12-18aef59a204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12E88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64" autoAdjust="0"/>
    <p:restoredTop sz="94660"/>
  </p:normalViewPr>
  <p:slideViewPr>
    <p:cSldViewPr showGuides="1">
      <p:cViewPr varScale="1">
        <p:scale>
          <a:sx n="139" d="100"/>
          <a:sy n="139" d="100"/>
        </p:scale>
        <p:origin x="894" y="114"/>
      </p:cViewPr>
      <p:guideLst>
        <p:guide orient="horz" pos="1800"/>
        <p:guide orient="horz" pos="3467"/>
        <p:guide orient="horz" pos="167"/>
        <p:guide pos="2880"/>
        <p:guide pos="5602"/>
        <p:guide pos="15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microsoft.com/office/2018/10/relationships/authors" Target="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B7C04-1474-4506-A7B9-70D2CFA5D877}" type="datetimeFigureOut">
              <a:rPr lang="de-DE" smtClean="0"/>
              <a:t>23.04.2025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629D5-378B-45E6-8353-9D0BF34BE9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13745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0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endschungel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23089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0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endschungel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/>
          <p:cNvSpPr txBox="1"/>
          <p:nvPr userDrawn="1"/>
        </p:nvSpPr>
        <p:spPr>
          <a:xfrm>
            <a:off x="179512" y="5343276"/>
            <a:ext cx="25202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© </a:t>
            </a:r>
            <a:r>
              <a:rPr lang="de-DE" sz="800" b="0" i="0" dirty="0">
                <a:solidFill>
                  <a:srgbClr val="FFFFFF"/>
                </a:solidFill>
                <a:effectLst/>
                <a:latin typeface="light"/>
              </a:rPr>
              <a:t>Eine Initiative der gemeinnützigen </a:t>
            </a:r>
            <a:r>
              <a:rPr lang="de-DE" sz="800" b="0" i="0" dirty="0" err="1">
                <a:solidFill>
                  <a:srgbClr val="FFFFFF"/>
                </a:solidFill>
                <a:effectLst/>
                <a:latin typeface="light"/>
              </a:rPr>
              <a:t>finlit</a:t>
            </a:r>
            <a:r>
              <a:rPr lang="de-DE" sz="800" b="0" i="0" dirty="0">
                <a:solidFill>
                  <a:srgbClr val="FFFFFF"/>
                </a:solidFill>
                <a:effectLst/>
                <a:latin typeface="light"/>
              </a:rPr>
              <a:t> </a:t>
            </a:r>
            <a:r>
              <a:rPr lang="de-DE" sz="800" b="0" i="0" dirty="0" err="1">
                <a:solidFill>
                  <a:srgbClr val="FFFFFF"/>
                </a:solidFill>
                <a:effectLst/>
                <a:latin typeface="light"/>
              </a:rPr>
              <a:t>foundation</a:t>
            </a:r>
            <a:endParaRPr lang="de-DE" sz="800" dirty="0">
              <a:solidFill>
                <a:srgbClr val="FFFF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Textfeld 9"/>
          <p:cNvSpPr txBox="1"/>
          <p:nvPr userDrawn="1"/>
        </p:nvSpPr>
        <p:spPr>
          <a:xfrm>
            <a:off x="276301" y="827724"/>
            <a:ext cx="26388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Original oder Fälschung</a:t>
            </a:r>
          </a:p>
        </p:txBody>
      </p:sp>
      <p:sp>
        <p:nvSpPr>
          <p:cNvPr id="12" name="Textfeld 11"/>
          <p:cNvSpPr txBox="1"/>
          <p:nvPr userDrawn="1"/>
        </p:nvSpPr>
        <p:spPr>
          <a:xfrm>
            <a:off x="7164288" y="5343276"/>
            <a:ext cx="18204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800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www.manomoneta.de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961517" y="261224"/>
            <a:ext cx="1966163" cy="445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13374291-154A-EB2C-1218-9FA42830B39F}"/>
              </a:ext>
            </a:extLst>
          </p:cNvPr>
          <p:cNvSpPr/>
          <p:nvPr userDrawn="1"/>
        </p:nvSpPr>
        <p:spPr>
          <a:xfrm>
            <a:off x="-36512" y="1777380"/>
            <a:ext cx="9433048" cy="3240360"/>
          </a:xfrm>
          <a:prstGeom prst="rect">
            <a:avLst/>
          </a:prstGeom>
          <a:solidFill>
            <a:srgbClr val="A12E8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0634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endschungel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0"/>
            <a:ext cx="9143996" cy="5714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feld 5"/>
          <p:cNvSpPr txBox="1"/>
          <p:nvPr userDrawn="1"/>
        </p:nvSpPr>
        <p:spPr>
          <a:xfrm rot="-60000">
            <a:off x="176768" y="832993"/>
            <a:ext cx="9012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Regeln</a:t>
            </a:r>
          </a:p>
        </p:txBody>
      </p:sp>
      <p:sp>
        <p:nvSpPr>
          <p:cNvPr id="8" name="Textfeld 7"/>
          <p:cNvSpPr txBox="1"/>
          <p:nvPr userDrawn="1"/>
        </p:nvSpPr>
        <p:spPr>
          <a:xfrm>
            <a:off x="179512" y="5343276"/>
            <a:ext cx="1800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solidFill>
                  <a:schemeClr val="bg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© Microsoft Deutschland GmbH</a:t>
            </a:r>
          </a:p>
        </p:txBody>
      </p:sp>
      <p:sp>
        <p:nvSpPr>
          <p:cNvPr id="9" name="Textfeld 8"/>
          <p:cNvSpPr txBox="1"/>
          <p:nvPr userDrawn="1"/>
        </p:nvSpPr>
        <p:spPr>
          <a:xfrm>
            <a:off x="7164288" y="5343276"/>
            <a:ext cx="18204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800" dirty="0">
                <a:solidFill>
                  <a:schemeClr val="bg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www.partners-in-learning.de</a:t>
            </a:r>
          </a:p>
        </p:txBody>
      </p:sp>
      <p:pic>
        <p:nvPicPr>
          <p:cNvPr id="10" name="Picture 2" descr="\\taurus\home$\bildarchiv\Logos_Alle\Microsoft\Partners in Learning\PIL_Webgrafiken\Partners-in-Learning-Unterstrich_schwarz (2)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1517" y="239951"/>
            <a:ext cx="1966163" cy="488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5219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DB7C04-1474-4506-A7B9-70D2CFA5D877}" type="datetimeFigureOut">
              <a:rPr lang="de-DE" smtClean="0"/>
              <a:t>23.04.2025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4629D5-378B-45E6-8353-9D0BF34BE9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8602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0" r:id="rId3"/>
    <p:sldLayoutId id="2147483662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80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g"/><Relationship Id="rId7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.png"/><Relationship Id="rId7" Type="http://schemas.openxmlformats.org/officeDocument/2006/relationships/image" Target="../media/image16.sv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Relationship Id="rId9" Type="http://schemas.openxmlformats.org/officeDocument/2006/relationships/image" Target="../media/image18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audio" Target="../media/audio1.wav"/><Relationship Id="rId7" Type="http://schemas.openxmlformats.org/officeDocument/2006/relationships/image" Target="../media/image21.png"/><Relationship Id="rId12" Type="http://schemas.openxmlformats.org/officeDocument/2006/relationships/image" Target="../media/image18.sv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svg"/><Relationship Id="rId11" Type="http://schemas.openxmlformats.org/officeDocument/2006/relationships/image" Target="../media/image17.png"/><Relationship Id="rId5" Type="http://schemas.openxmlformats.org/officeDocument/2006/relationships/image" Target="../media/image19.png"/><Relationship Id="rId15" Type="http://schemas.openxmlformats.org/officeDocument/2006/relationships/audio" Target="../media/audio1.wav"/><Relationship Id="rId10" Type="http://schemas.openxmlformats.org/officeDocument/2006/relationships/image" Target="../media/image24.svg"/><Relationship Id="rId4" Type="http://schemas.openxmlformats.org/officeDocument/2006/relationships/image" Target="../media/image1.png"/><Relationship Id="rId9" Type="http://schemas.openxmlformats.org/officeDocument/2006/relationships/image" Target="../media/image23.png"/><Relationship Id="rId14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svg"/><Relationship Id="rId3" Type="http://schemas.openxmlformats.org/officeDocument/2006/relationships/image" Target="../media/image1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2.svg"/><Relationship Id="rId5" Type="http://schemas.openxmlformats.org/officeDocument/2006/relationships/image" Target="../media/image26.svg"/><Relationship Id="rId15" Type="http://schemas.openxmlformats.org/officeDocument/2006/relationships/image" Target="../media/image36.sv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image" Target="../media/image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sv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89B24943-043E-ABE2-6A5C-3DE00B266CEC}"/>
              </a:ext>
            </a:extLst>
          </p:cNvPr>
          <p:cNvSpPr txBox="1"/>
          <p:nvPr/>
        </p:nvSpPr>
        <p:spPr>
          <a:xfrm>
            <a:off x="179512" y="5343276"/>
            <a:ext cx="25202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© </a:t>
            </a:r>
            <a:r>
              <a:rPr lang="de-DE" sz="800" b="0" i="0" dirty="0">
                <a:solidFill>
                  <a:srgbClr val="FFFFFF"/>
                </a:solidFill>
                <a:effectLst/>
                <a:latin typeface="light"/>
              </a:rPr>
              <a:t>Eine Initiative der gemeinnützigen </a:t>
            </a:r>
            <a:r>
              <a:rPr lang="de-DE" sz="800" b="0" i="0" dirty="0" err="1">
                <a:solidFill>
                  <a:srgbClr val="FFFFFF"/>
                </a:solidFill>
                <a:effectLst/>
                <a:latin typeface="light"/>
              </a:rPr>
              <a:t>finlit</a:t>
            </a:r>
            <a:r>
              <a:rPr lang="de-DE" sz="800" b="0" i="0" dirty="0">
                <a:solidFill>
                  <a:srgbClr val="FFFFFF"/>
                </a:solidFill>
                <a:effectLst/>
                <a:latin typeface="light"/>
              </a:rPr>
              <a:t> </a:t>
            </a:r>
            <a:r>
              <a:rPr lang="de-DE" sz="800" b="0" i="0" dirty="0" err="1">
                <a:solidFill>
                  <a:srgbClr val="FFFFFF"/>
                </a:solidFill>
                <a:effectLst/>
                <a:latin typeface="light"/>
              </a:rPr>
              <a:t>foundation</a:t>
            </a:r>
            <a:endParaRPr lang="de-DE" sz="800" dirty="0">
              <a:solidFill>
                <a:srgbClr val="FFFF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AD4C5E62-E826-EF68-42C8-0B3BEE47A23E}"/>
              </a:ext>
            </a:extLst>
          </p:cNvPr>
          <p:cNvSpPr txBox="1"/>
          <p:nvPr/>
        </p:nvSpPr>
        <p:spPr>
          <a:xfrm>
            <a:off x="7164288" y="5343276"/>
            <a:ext cx="18204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800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www.manomoneta.de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DA3C071B-8E86-46A7-9EEF-B7A1FA91ED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164288" y="261224"/>
            <a:ext cx="1763392" cy="399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CE511DC8-F924-FEE5-F8CA-6202F86D1C97}"/>
              </a:ext>
            </a:extLst>
          </p:cNvPr>
          <p:cNvSpPr/>
          <p:nvPr/>
        </p:nvSpPr>
        <p:spPr>
          <a:xfrm>
            <a:off x="0" y="1704792"/>
            <a:ext cx="9144000" cy="3528392"/>
          </a:xfrm>
          <a:prstGeom prst="rect">
            <a:avLst/>
          </a:prstGeom>
          <a:solidFill>
            <a:srgbClr val="A12E8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1" name="Grafik 10" descr="Ein Bild, das Haus, Baum, Gebäude, draußen enthält.&#10;&#10;KI-generierte Inhalte können fehlerhaft sein.">
            <a:extLst>
              <a:ext uri="{FF2B5EF4-FFF2-40B4-BE49-F238E27FC236}">
                <a16:creationId xmlns:a16="http://schemas.microsoft.com/office/drawing/2014/main" id="{9B5768DF-11B4-59D7-CAD6-695A156878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33364"/>
            <a:ext cx="9144000" cy="352667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BCF861C7-09BB-3944-5F82-704CD6ECA4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0304" y="1417340"/>
            <a:ext cx="3254152" cy="510565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56F7DAEE-04FF-C61A-5645-3D866A280A16}"/>
              </a:ext>
            </a:extLst>
          </p:cNvPr>
          <p:cNvSpPr txBox="1"/>
          <p:nvPr/>
        </p:nvSpPr>
        <p:spPr>
          <a:xfrm>
            <a:off x="395536" y="1489348"/>
            <a:ext cx="1638526" cy="6597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Original oder Fälschung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AC7A4164-EED6-422B-DD38-F9FE52FB28F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851920" y="2662685"/>
            <a:ext cx="1440160" cy="1706983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15B17C36-48ED-5BD0-7DD9-79B8ADB05C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5400000">
            <a:off x="5466225" y="2827102"/>
            <a:ext cx="1356940" cy="1728192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2A3F4BCE-227F-71EE-DF38-A30D7A36C68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978360" y="1983248"/>
            <a:ext cx="1199680" cy="1589840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59AFE74C-6DFA-40B9-618B-5A284847D89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737104" y="1993404"/>
            <a:ext cx="1199680" cy="1990619"/>
          </a:xfrm>
          <a:prstGeom prst="rect">
            <a:avLst/>
          </a:prstGeom>
        </p:spPr>
      </p:pic>
      <p:sp>
        <p:nvSpPr>
          <p:cNvPr id="22" name="Textfeld 21">
            <a:extLst>
              <a:ext uri="{FF2B5EF4-FFF2-40B4-BE49-F238E27FC236}">
                <a16:creationId xmlns:a16="http://schemas.microsoft.com/office/drawing/2014/main" id="{57885C94-6069-8CB3-E08F-A991351113C2}"/>
              </a:ext>
            </a:extLst>
          </p:cNvPr>
          <p:cNvSpPr txBox="1"/>
          <p:nvPr/>
        </p:nvSpPr>
        <p:spPr>
          <a:xfrm>
            <a:off x="4021208" y="3506016"/>
            <a:ext cx="1101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>
                <a:solidFill>
                  <a:schemeClr val="bg1"/>
                </a:solidFill>
              </a:rPr>
              <a:t>Mia aus Berlin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7DBCF190-EF2B-9505-4EFE-A714527384EC}"/>
              </a:ext>
            </a:extLst>
          </p:cNvPr>
          <p:cNvSpPr txBox="1"/>
          <p:nvPr/>
        </p:nvSpPr>
        <p:spPr>
          <a:xfrm>
            <a:off x="5813209" y="3963707"/>
            <a:ext cx="11290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>
                <a:solidFill>
                  <a:schemeClr val="bg1"/>
                </a:solidFill>
              </a:rPr>
              <a:t>Paul aus Berlin</a:t>
            </a:r>
          </a:p>
        </p:txBody>
      </p:sp>
    </p:spTree>
    <p:extLst>
      <p:ext uri="{BB962C8B-B14F-4D97-AF65-F5344CB8AC3E}">
        <p14:creationId xmlns:p14="http://schemas.microsoft.com/office/powerpoint/2010/main" val="33734901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CC61BC-DF8F-D002-C6E3-843A539427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3616AD48-D4DA-A2A5-83B1-7395CFBEBF17}"/>
              </a:ext>
            </a:extLst>
          </p:cNvPr>
          <p:cNvSpPr txBox="1"/>
          <p:nvPr/>
        </p:nvSpPr>
        <p:spPr>
          <a:xfrm>
            <a:off x="179512" y="5343276"/>
            <a:ext cx="25202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© </a:t>
            </a:r>
            <a:r>
              <a:rPr lang="de-DE" sz="800" b="0" i="0" dirty="0">
                <a:solidFill>
                  <a:srgbClr val="FFFFFF"/>
                </a:solidFill>
                <a:effectLst/>
                <a:latin typeface="light"/>
              </a:rPr>
              <a:t>Eine Initiative der gemeinnützigen </a:t>
            </a:r>
            <a:r>
              <a:rPr lang="de-DE" sz="800" b="0" i="0" dirty="0" err="1">
                <a:solidFill>
                  <a:srgbClr val="FFFFFF"/>
                </a:solidFill>
                <a:effectLst/>
                <a:latin typeface="light"/>
              </a:rPr>
              <a:t>finlit</a:t>
            </a:r>
            <a:r>
              <a:rPr lang="de-DE" sz="800" b="0" i="0" dirty="0">
                <a:solidFill>
                  <a:srgbClr val="FFFFFF"/>
                </a:solidFill>
                <a:effectLst/>
                <a:latin typeface="light"/>
              </a:rPr>
              <a:t> </a:t>
            </a:r>
            <a:r>
              <a:rPr lang="de-DE" sz="800" b="0" i="0" dirty="0" err="1">
                <a:solidFill>
                  <a:srgbClr val="FFFFFF"/>
                </a:solidFill>
                <a:effectLst/>
                <a:latin typeface="light"/>
              </a:rPr>
              <a:t>foundation</a:t>
            </a:r>
            <a:endParaRPr lang="de-DE" sz="800" dirty="0">
              <a:solidFill>
                <a:srgbClr val="FFFF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CAC52108-7D0A-BD36-CAD0-6A73A5B6756D}"/>
              </a:ext>
            </a:extLst>
          </p:cNvPr>
          <p:cNvSpPr txBox="1"/>
          <p:nvPr/>
        </p:nvSpPr>
        <p:spPr>
          <a:xfrm>
            <a:off x="7164288" y="5343276"/>
            <a:ext cx="18204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800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www.manomoneta.de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60CFBBDF-DD8A-CBB0-9E3B-FD1D2BF9F9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164288" y="261224"/>
            <a:ext cx="1763392" cy="399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0A0D81CF-100D-25DE-84FB-B6E639622F0D}"/>
              </a:ext>
            </a:extLst>
          </p:cNvPr>
          <p:cNvSpPr/>
          <p:nvPr/>
        </p:nvSpPr>
        <p:spPr>
          <a:xfrm>
            <a:off x="0" y="1704792"/>
            <a:ext cx="9144000" cy="3528392"/>
          </a:xfrm>
          <a:prstGeom prst="rect">
            <a:avLst/>
          </a:prstGeom>
          <a:solidFill>
            <a:srgbClr val="A12E8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838270A1-69F3-BECF-3D6C-51CAB855C14E}"/>
              </a:ext>
            </a:extLst>
          </p:cNvPr>
          <p:cNvSpPr/>
          <p:nvPr/>
        </p:nvSpPr>
        <p:spPr>
          <a:xfrm>
            <a:off x="6119368" y="3577000"/>
            <a:ext cx="2808312" cy="16561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655E8AEF-05B0-130F-BAD1-9B545E2B49C9}"/>
              </a:ext>
            </a:extLst>
          </p:cNvPr>
          <p:cNvSpPr txBox="1"/>
          <p:nvPr/>
        </p:nvSpPr>
        <p:spPr>
          <a:xfrm>
            <a:off x="6275327" y="3758761"/>
            <a:ext cx="249639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300" b="1" dirty="0">
                <a:solidFill>
                  <a:schemeClr val="accent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Paul wünscht sich einen coolen Fahrradhelm. Sein Vater erlaubt ihm, gemeinsam mit seiner Schwester Mia im Internet nach Angeboten zu suchen.</a:t>
            </a:r>
          </a:p>
        </p:txBody>
      </p:sp>
      <p:pic>
        <p:nvPicPr>
          <p:cNvPr id="25" name="Grafik 24">
            <a:extLst>
              <a:ext uri="{FF2B5EF4-FFF2-40B4-BE49-F238E27FC236}">
                <a16:creationId xmlns:a16="http://schemas.microsoft.com/office/drawing/2014/main" id="{C8EA1531-D6A4-3276-CED8-574EA3F7B1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735419" y="522085"/>
            <a:ext cx="3456384" cy="4711099"/>
          </a:xfrm>
          <a:prstGeom prst="rect">
            <a:avLst/>
          </a:prstGeom>
        </p:spPr>
      </p:pic>
      <p:sp>
        <p:nvSpPr>
          <p:cNvPr id="28" name="Ellipse 27">
            <a:extLst>
              <a:ext uri="{FF2B5EF4-FFF2-40B4-BE49-F238E27FC236}">
                <a16:creationId xmlns:a16="http://schemas.microsoft.com/office/drawing/2014/main" id="{91617922-2A79-36A5-6AD2-D3BCC86698CB}"/>
              </a:ext>
            </a:extLst>
          </p:cNvPr>
          <p:cNvSpPr/>
          <p:nvPr/>
        </p:nvSpPr>
        <p:spPr>
          <a:xfrm>
            <a:off x="1476099" y="1417340"/>
            <a:ext cx="2283018" cy="228301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9" name="Grafik 28">
            <a:extLst>
              <a:ext uri="{FF2B5EF4-FFF2-40B4-BE49-F238E27FC236}">
                <a16:creationId xmlns:a16="http://schemas.microsoft.com/office/drawing/2014/main" id="{03A76BAD-5598-4785-F7BB-604DB36BA84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 rot="21267956">
            <a:off x="1250625" y="1850058"/>
            <a:ext cx="2156727" cy="1410791"/>
          </a:xfrm>
          <a:prstGeom prst="rect">
            <a:avLst/>
          </a:prstGeom>
        </p:spPr>
      </p:pic>
      <p:pic>
        <p:nvPicPr>
          <p:cNvPr id="32" name="Grafik 31">
            <a:extLst>
              <a:ext uri="{FF2B5EF4-FFF2-40B4-BE49-F238E27FC236}">
                <a16:creationId xmlns:a16="http://schemas.microsoft.com/office/drawing/2014/main" id="{92631FB8-8D2E-6CA9-F520-C6CE8616E7A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405338" y="1129308"/>
            <a:ext cx="2262563" cy="1295212"/>
          </a:xfrm>
          <a:prstGeom prst="rect">
            <a:avLst/>
          </a:prstGeom>
        </p:spPr>
      </p:pic>
      <p:sp>
        <p:nvSpPr>
          <p:cNvPr id="33" name="Textfeld 32">
            <a:extLst>
              <a:ext uri="{FF2B5EF4-FFF2-40B4-BE49-F238E27FC236}">
                <a16:creationId xmlns:a16="http://schemas.microsoft.com/office/drawing/2014/main" id="{8E6EC17A-0260-007C-3FF1-10C3D312B6D0}"/>
              </a:ext>
            </a:extLst>
          </p:cNvPr>
          <p:cNvSpPr txBox="1"/>
          <p:nvPr/>
        </p:nvSpPr>
        <p:spPr>
          <a:xfrm>
            <a:off x="5741373" y="1236516"/>
            <a:ext cx="1590500" cy="584775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algn="ctr"/>
            <a:r>
              <a:rPr lang="de-DE" sz="1600" b="1" dirty="0">
                <a:solidFill>
                  <a:schemeClr val="bg1"/>
                </a:solidFill>
              </a:rPr>
              <a:t>Schauen wir mal</a:t>
            </a:r>
          </a:p>
          <a:p>
            <a:pPr algn="ctr"/>
            <a:r>
              <a:rPr lang="de-DE" sz="1600" b="1" dirty="0">
                <a:solidFill>
                  <a:schemeClr val="bg1"/>
                </a:solidFill>
              </a:rPr>
              <a:t>im Internet!</a:t>
            </a:r>
            <a:endParaRPr lang="de-DE" sz="1600" b="1" dirty="0">
              <a:solidFill>
                <a:schemeClr val="bg1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02282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5F36DF-D1CD-0B87-2141-4C1B976CC5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D4780FE7-3289-89C1-A201-784059E33B94}"/>
              </a:ext>
            </a:extLst>
          </p:cNvPr>
          <p:cNvSpPr txBox="1"/>
          <p:nvPr/>
        </p:nvSpPr>
        <p:spPr>
          <a:xfrm>
            <a:off x="179512" y="5343276"/>
            <a:ext cx="25202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© </a:t>
            </a:r>
            <a:r>
              <a:rPr lang="de-DE" sz="800" b="0" i="0" dirty="0">
                <a:solidFill>
                  <a:srgbClr val="FFFFFF"/>
                </a:solidFill>
                <a:effectLst/>
                <a:latin typeface="light"/>
              </a:rPr>
              <a:t>Eine Initiative der gemeinnützigen </a:t>
            </a:r>
            <a:r>
              <a:rPr lang="de-DE" sz="800" b="0" i="0" dirty="0" err="1">
                <a:solidFill>
                  <a:srgbClr val="FFFFFF"/>
                </a:solidFill>
                <a:effectLst/>
                <a:latin typeface="light"/>
              </a:rPr>
              <a:t>finlit</a:t>
            </a:r>
            <a:r>
              <a:rPr lang="de-DE" sz="800" b="0" i="0" dirty="0">
                <a:solidFill>
                  <a:srgbClr val="FFFFFF"/>
                </a:solidFill>
                <a:effectLst/>
                <a:latin typeface="light"/>
              </a:rPr>
              <a:t> </a:t>
            </a:r>
            <a:r>
              <a:rPr lang="de-DE" sz="800" b="0" i="0" dirty="0" err="1">
                <a:solidFill>
                  <a:srgbClr val="FFFFFF"/>
                </a:solidFill>
                <a:effectLst/>
                <a:latin typeface="light"/>
              </a:rPr>
              <a:t>foundation</a:t>
            </a:r>
            <a:endParaRPr lang="de-DE" sz="800" dirty="0">
              <a:solidFill>
                <a:srgbClr val="FFFF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38AA5505-A6F7-A23F-B596-C03F48E02F5E}"/>
              </a:ext>
            </a:extLst>
          </p:cNvPr>
          <p:cNvSpPr txBox="1"/>
          <p:nvPr/>
        </p:nvSpPr>
        <p:spPr>
          <a:xfrm>
            <a:off x="7164288" y="5343276"/>
            <a:ext cx="18204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800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www.manomoneta.de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4F7964EE-A0D1-14FA-6F55-D7C89F986A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164288" y="261224"/>
            <a:ext cx="1763392" cy="399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124F0DF4-6870-64DB-E587-CB5FC18114E4}"/>
              </a:ext>
            </a:extLst>
          </p:cNvPr>
          <p:cNvSpPr/>
          <p:nvPr/>
        </p:nvSpPr>
        <p:spPr>
          <a:xfrm>
            <a:off x="0" y="1704792"/>
            <a:ext cx="9144000" cy="3528392"/>
          </a:xfrm>
          <a:prstGeom prst="rect">
            <a:avLst/>
          </a:prstGeom>
          <a:solidFill>
            <a:srgbClr val="A12E8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CD8CA218-FD3B-0095-E8B5-63ADE2A451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755576" y="1834772"/>
            <a:ext cx="5794762" cy="3264271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CD6A96A4-1A32-39DB-DB80-283D03143F1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32320" y="1345332"/>
            <a:ext cx="2063416" cy="3876721"/>
          </a:xfrm>
          <a:prstGeom prst="rect">
            <a:avLst/>
          </a:prstGeom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9F7DD729-2CBE-2317-15B8-6DD626F0B8DD}"/>
              </a:ext>
            </a:extLst>
          </p:cNvPr>
          <p:cNvSpPr/>
          <p:nvPr/>
        </p:nvSpPr>
        <p:spPr>
          <a:xfrm>
            <a:off x="6119368" y="3577000"/>
            <a:ext cx="2808312" cy="16561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8BD1B32E-3961-BE7E-DE79-4040EBAE6703}"/>
              </a:ext>
            </a:extLst>
          </p:cNvPr>
          <p:cNvSpPr txBox="1"/>
          <p:nvPr/>
        </p:nvSpPr>
        <p:spPr>
          <a:xfrm rot="-60000">
            <a:off x="6275327" y="3820316"/>
            <a:ext cx="249639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>
                <a:solidFill>
                  <a:schemeClr val="accent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Sie rufen eine Suchmaschine auf, geben das Wort „Fahrradhelm“ ein und erhalten unzählige Treffer.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F5B26D4A-4367-FD05-0F69-EB8093FBFB0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669192" y="265113"/>
            <a:ext cx="1331230" cy="4029032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6FAB0410-FF03-E65A-C3C9-EAA1070F7F0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625315" y="947094"/>
            <a:ext cx="2262563" cy="1295212"/>
          </a:xfrm>
          <a:prstGeom prst="rect">
            <a:avLst/>
          </a:prstGeom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CBC7FD8D-7E4F-3B6E-8F9D-C72AB8091E1A}"/>
              </a:ext>
            </a:extLst>
          </p:cNvPr>
          <p:cNvSpPr txBox="1"/>
          <p:nvPr/>
        </p:nvSpPr>
        <p:spPr>
          <a:xfrm>
            <a:off x="2227537" y="1193430"/>
            <a:ext cx="10293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600" b="1" dirty="0">
                <a:solidFill>
                  <a:schemeClr val="bg1"/>
                </a:solidFill>
              </a:rPr>
              <a:t>Na bitte…</a:t>
            </a:r>
          </a:p>
        </p:txBody>
      </p:sp>
    </p:spTree>
    <p:extLst>
      <p:ext uri="{BB962C8B-B14F-4D97-AF65-F5344CB8AC3E}">
        <p14:creationId xmlns:p14="http://schemas.microsoft.com/office/powerpoint/2010/main" val="2615274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70000" fill="hold" nodeType="withEffect" p14:presetBounceEnd="7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Abs val="20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typ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7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4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Abs val="20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5" name="typ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21249A-9174-717C-EA3C-31F9DA4CBD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676DD90E-4AA5-A90A-0157-DA3A6978B6E7}"/>
              </a:ext>
            </a:extLst>
          </p:cNvPr>
          <p:cNvSpPr txBox="1"/>
          <p:nvPr/>
        </p:nvSpPr>
        <p:spPr>
          <a:xfrm>
            <a:off x="179512" y="5343276"/>
            <a:ext cx="25202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© </a:t>
            </a:r>
            <a:r>
              <a:rPr lang="de-DE" sz="800" b="0" i="0" dirty="0">
                <a:solidFill>
                  <a:srgbClr val="FFFFFF"/>
                </a:solidFill>
                <a:effectLst/>
                <a:latin typeface="light"/>
              </a:rPr>
              <a:t>Eine Initiative der gemeinnützigen </a:t>
            </a:r>
            <a:r>
              <a:rPr lang="de-DE" sz="800" b="0" i="0" dirty="0" err="1">
                <a:solidFill>
                  <a:srgbClr val="FFFFFF"/>
                </a:solidFill>
                <a:effectLst/>
                <a:latin typeface="light"/>
              </a:rPr>
              <a:t>finlit</a:t>
            </a:r>
            <a:r>
              <a:rPr lang="de-DE" sz="800" b="0" i="0" dirty="0">
                <a:solidFill>
                  <a:srgbClr val="FFFFFF"/>
                </a:solidFill>
                <a:effectLst/>
                <a:latin typeface="light"/>
              </a:rPr>
              <a:t> </a:t>
            </a:r>
            <a:r>
              <a:rPr lang="de-DE" sz="800" b="0" i="0" dirty="0" err="1">
                <a:solidFill>
                  <a:srgbClr val="FFFFFF"/>
                </a:solidFill>
                <a:effectLst/>
                <a:latin typeface="light"/>
              </a:rPr>
              <a:t>foundation</a:t>
            </a:r>
            <a:endParaRPr lang="de-DE" sz="800" dirty="0">
              <a:solidFill>
                <a:srgbClr val="FFFF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E3D0730E-46EF-7D33-7AA4-2294377A937C}"/>
              </a:ext>
            </a:extLst>
          </p:cNvPr>
          <p:cNvSpPr txBox="1"/>
          <p:nvPr/>
        </p:nvSpPr>
        <p:spPr>
          <a:xfrm>
            <a:off x="7164288" y="5343276"/>
            <a:ext cx="18204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800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www.manomoneta.de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5C0AFB20-3D9C-7697-31EB-DCFBA32C86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164288" y="261224"/>
            <a:ext cx="1763392" cy="399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6594D090-4174-4EA2-35E9-7F2D33F5F7F0}"/>
              </a:ext>
            </a:extLst>
          </p:cNvPr>
          <p:cNvSpPr/>
          <p:nvPr/>
        </p:nvSpPr>
        <p:spPr>
          <a:xfrm>
            <a:off x="0" y="1704792"/>
            <a:ext cx="9144000" cy="3528392"/>
          </a:xfrm>
          <a:prstGeom prst="rect">
            <a:avLst/>
          </a:prstGeom>
          <a:solidFill>
            <a:srgbClr val="A12E8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43BF6079-1C8F-7932-A9E2-5EA37BADB5DB}"/>
              </a:ext>
            </a:extLst>
          </p:cNvPr>
          <p:cNvSpPr txBox="1"/>
          <p:nvPr/>
        </p:nvSpPr>
        <p:spPr>
          <a:xfrm>
            <a:off x="144839" y="486350"/>
            <a:ext cx="52581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>
                <a:solidFill>
                  <a:schemeClr val="accent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Ihnen schwirrt schon der Kopf vor lauter Bildern,</a:t>
            </a:r>
          </a:p>
          <a:p>
            <a:r>
              <a:rPr lang="de-DE" sz="1600" b="1" dirty="0">
                <a:solidFill>
                  <a:schemeClr val="accent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als sie endlich ein Superangebot finden.</a:t>
            </a:r>
          </a:p>
        </p:txBody>
      </p:sp>
      <p:pic>
        <p:nvPicPr>
          <p:cNvPr id="23" name="Grafik 22">
            <a:extLst>
              <a:ext uri="{FF2B5EF4-FFF2-40B4-BE49-F238E27FC236}">
                <a16:creationId xmlns:a16="http://schemas.microsoft.com/office/drawing/2014/main" id="{0A52215D-8455-482D-B109-6E70FFC6C4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321123" y="1846123"/>
            <a:ext cx="2505552" cy="3443384"/>
          </a:xfrm>
          <a:prstGeom prst="rect">
            <a:avLst/>
          </a:prstGeom>
        </p:spPr>
      </p:pic>
      <p:pic>
        <p:nvPicPr>
          <p:cNvPr id="24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13408" y="2570893"/>
            <a:ext cx="2491187" cy="2253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80554" y="2425945"/>
            <a:ext cx="1281138" cy="896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56382" y="2627216"/>
            <a:ext cx="2493486" cy="2249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07180" y="4190001"/>
            <a:ext cx="1163414" cy="814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Grafik 30">
            <a:extLst>
              <a:ext uri="{FF2B5EF4-FFF2-40B4-BE49-F238E27FC236}">
                <a16:creationId xmlns:a16="http://schemas.microsoft.com/office/drawing/2014/main" id="{BDEF9D90-A4DD-EFC3-4D1B-B658DF4F0AF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051720" y="1275428"/>
            <a:ext cx="2039922" cy="1493340"/>
          </a:xfrm>
          <a:prstGeom prst="rect">
            <a:avLst/>
          </a:prstGeom>
        </p:spPr>
      </p:pic>
      <p:sp>
        <p:nvSpPr>
          <p:cNvPr id="33" name="Textfeld 32">
            <a:extLst>
              <a:ext uri="{FF2B5EF4-FFF2-40B4-BE49-F238E27FC236}">
                <a16:creationId xmlns:a16="http://schemas.microsoft.com/office/drawing/2014/main" id="{6EDAF54D-3749-A375-5EEF-A57673C5BE1F}"/>
              </a:ext>
            </a:extLst>
          </p:cNvPr>
          <p:cNvSpPr txBox="1"/>
          <p:nvPr/>
        </p:nvSpPr>
        <p:spPr>
          <a:xfrm>
            <a:off x="2195736" y="1420861"/>
            <a:ext cx="167065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Wow!</a:t>
            </a:r>
          </a:p>
          <a:p>
            <a:pPr algn="ctr"/>
            <a:r>
              <a:rPr lang="de-DE" sz="1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Ein Fahrradhelm</a:t>
            </a:r>
          </a:p>
          <a:p>
            <a:pPr algn="ctr"/>
            <a:r>
              <a:rPr lang="de-DE" sz="1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für 29,99 Euro.</a:t>
            </a:r>
          </a:p>
          <a:p>
            <a:pPr algn="ctr"/>
            <a:endParaRPr lang="de-DE" sz="1400" dirty="0">
              <a:solidFill>
                <a:schemeClr val="bg1"/>
              </a:solidFill>
            </a:endParaRPr>
          </a:p>
        </p:txBody>
      </p:sp>
      <p:pic>
        <p:nvPicPr>
          <p:cNvPr id="40" name="Grafik 39">
            <a:extLst>
              <a:ext uri="{FF2B5EF4-FFF2-40B4-BE49-F238E27FC236}">
                <a16:creationId xmlns:a16="http://schemas.microsoft.com/office/drawing/2014/main" id="{A64F4403-7EFA-15C2-E224-A79E9204B96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479588" y="1127117"/>
            <a:ext cx="2684700" cy="1845009"/>
          </a:xfrm>
          <a:prstGeom prst="rect">
            <a:avLst/>
          </a:prstGeom>
        </p:spPr>
      </p:pic>
      <p:sp>
        <p:nvSpPr>
          <p:cNvPr id="41" name="Textfeld 40">
            <a:extLst>
              <a:ext uri="{FF2B5EF4-FFF2-40B4-BE49-F238E27FC236}">
                <a16:creationId xmlns:a16="http://schemas.microsoft.com/office/drawing/2014/main" id="{C2867B13-14A3-CA20-DDFE-0AF79981A3A9}"/>
              </a:ext>
            </a:extLst>
          </p:cNvPr>
          <p:cNvSpPr txBox="1"/>
          <p:nvPr/>
        </p:nvSpPr>
        <p:spPr>
          <a:xfrm>
            <a:off x="4650003" y="1305118"/>
            <a:ext cx="2395207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Aber warum kostet der</a:t>
            </a:r>
          </a:p>
          <a:p>
            <a:r>
              <a:rPr lang="de-DE" sz="1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hier 60,99 Euro? Das ist</a:t>
            </a:r>
          </a:p>
          <a:p>
            <a:r>
              <a:rPr lang="de-DE" sz="1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ja komisch. Komm, wir</a:t>
            </a:r>
          </a:p>
          <a:p>
            <a:r>
              <a:rPr lang="de-DE" sz="1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fragen gleich mal Papa.</a:t>
            </a:r>
          </a:p>
          <a:p>
            <a:endParaRPr lang="de-DE" sz="1400" dirty="0">
              <a:solidFill>
                <a:schemeClr val="bg1"/>
              </a:solidFill>
            </a:endParaRPr>
          </a:p>
        </p:txBody>
      </p:sp>
      <p:pic>
        <p:nvPicPr>
          <p:cNvPr id="42" name="Grafik 41">
            <a:extLst>
              <a:ext uri="{FF2B5EF4-FFF2-40B4-BE49-F238E27FC236}">
                <a16:creationId xmlns:a16="http://schemas.microsoft.com/office/drawing/2014/main" id="{28366DC1-1B4D-1524-7C70-0EABFD5BFA9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-36512" y="1464583"/>
            <a:ext cx="2480072" cy="3768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90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789AEB-ED9F-EC73-658C-568178DABA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D1E0F171-5FE4-29D0-A766-F969F8E76AB2}"/>
              </a:ext>
            </a:extLst>
          </p:cNvPr>
          <p:cNvSpPr txBox="1"/>
          <p:nvPr/>
        </p:nvSpPr>
        <p:spPr>
          <a:xfrm>
            <a:off x="179512" y="5343276"/>
            <a:ext cx="25202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© </a:t>
            </a:r>
            <a:r>
              <a:rPr lang="de-DE" sz="800" b="0" i="0" dirty="0">
                <a:solidFill>
                  <a:srgbClr val="FFFFFF"/>
                </a:solidFill>
                <a:effectLst/>
                <a:latin typeface="light"/>
              </a:rPr>
              <a:t>Eine Initiative der gemeinnützigen </a:t>
            </a:r>
            <a:r>
              <a:rPr lang="de-DE" sz="800" b="0" i="0" dirty="0" err="1">
                <a:solidFill>
                  <a:srgbClr val="FFFFFF"/>
                </a:solidFill>
                <a:effectLst/>
                <a:latin typeface="light"/>
              </a:rPr>
              <a:t>finlit</a:t>
            </a:r>
            <a:r>
              <a:rPr lang="de-DE" sz="800" b="0" i="0" dirty="0">
                <a:solidFill>
                  <a:srgbClr val="FFFFFF"/>
                </a:solidFill>
                <a:effectLst/>
                <a:latin typeface="light"/>
              </a:rPr>
              <a:t> </a:t>
            </a:r>
            <a:r>
              <a:rPr lang="de-DE" sz="800" b="0" i="0" dirty="0" err="1">
                <a:solidFill>
                  <a:srgbClr val="FFFFFF"/>
                </a:solidFill>
                <a:effectLst/>
                <a:latin typeface="light"/>
              </a:rPr>
              <a:t>foundation</a:t>
            </a:r>
            <a:endParaRPr lang="de-DE" sz="800" dirty="0">
              <a:solidFill>
                <a:srgbClr val="FFFF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90FA7E1-F9EB-0DE7-4CEB-5E0154375F2B}"/>
              </a:ext>
            </a:extLst>
          </p:cNvPr>
          <p:cNvSpPr txBox="1"/>
          <p:nvPr/>
        </p:nvSpPr>
        <p:spPr>
          <a:xfrm>
            <a:off x="7164288" y="5343276"/>
            <a:ext cx="18204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800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www.manomoneta.de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EB2CB85B-D7EA-26E9-0BA4-5C58252439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164288" y="261224"/>
            <a:ext cx="1763392" cy="399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08296ACD-D9DA-4264-66ED-F08FAF075594}"/>
              </a:ext>
            </a:extLst>
          </p:cNvPr>
          <p:cNvSpPr/>
          <p:nvPr/>
        </p:nvSpPr>
        <p:spPr>
          <a:xfrm>
            <a:off x="0" y="1704792"/>
            <a:ext cx="9144000" cy="3528392"/>
          </a:xfrm>
          <a:prstGeom prst="rect">
            <a:avLst/>
          </a:prstGeom>
          <a:solidFill>
            <a:srgbClr val="A12E8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122" name="Picture 2" descr="\\taurus\home$\bildarchiv\Microsoft_Schweiz\Security4Kids\Layouts Jungvornweg\Datendschungel Internet\Folie 5\Ausrufezeiche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24281">
            <a:off x="410854" y="290667"/>
            <a:ext cx="559656" cy="1665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395536" y="1936199"/>
            <a:ext cx="6407850" cy="32547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900"/>
              </a:spcAft>
              <a:buFont typeface="Wingdings" pitchFamily="2" charset="2"/>
              <a:buChar char="§"/>
            </a:pPr>
            <a:r>
              <a:rPr lang="de-DE" sz="1400" b="1" dirty="0">
                <a:solidFill>
                  <a:schemeClr val="accent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Komische Internetadresse: Sieht die Adresse seltsam aus oder fehlen Buchstaben? Dann lieber aufpassen!</a:t>
            </a:r>
          </a:p>
          <a:p>
            <a:pPr marL="285750" indent="-285750">
              <a:spcAft>
                <a:spcPts val="900"/>
              </a:spcAft>
              <a:buFont typeface="Wingdings" pitchFamily="2" charset="2"/>
              <a:buChar char="§"/>
            </a:pPr>
            <a:r>
              <a:rPr lang="de-DE" sz="1400" b="1" dirty="0">
                <a:solidFill>
                  <a:schemeClr val="accent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Kein „Über uns“ oder keine Adresse: Jede echte Seite sagt, wer dahinter steckt. Fehlt das? Besser nicht kaufen!</a:t>
            </a:r>
          </a:p>
          <a:p>
            <a:pPr marL="285750" indent="-285750">
              <a:spcAft>
                <a:spcPts val="900"/>
              </a:spcAft>
              <a:buFont typeface="Wingdings" pitchFamily="2" charset="2"/>
              <a:buChar char="§"/>
            </a:pPr>
            <a:r>
              <a:rPr lang="de-DE" sz="1400" b="1" dirty="0">
                <a:solidFill>
                  <a:schemeClr val="accent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Viel zu billig: Bekannte oder exklusive Marken </a:t>
            </a:r>
            <a:r>
              <a:rPr lang="de-DE" sz="1400" b="1">
                <a:solidFill>
                  <a:schemeClr val="accent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zu supergünstigen </a:t>
            </a:r>
            <a:r>
              <a:rPr lang="de-DE" sz="1400" b="1" dirty="0">
                <a:solidFill>
                  <a:schemeClr val="accent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Preisen? Meistens ist das ein Trick!</a:t>
            </a:r>
          </a:p>
          <a:p>
            <a:pPr marL="285750" indent="-285750">
              <a:spcAft>
                <a:spcPts val="900"/>
              </a:spcAft>
              <a:buFont typeface="Wingdings" pitchFamily="2" charset="2"/>
              <a:buChar char="§"/>
            </a:pPr>
            <a:r>
              <a:rPr lang="de-DE" sz="1400" b="1" dirty="0">
                <a:solidFill>
                  <a:schemeClr val="accent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Keine Bewertungen: Andere haben dort noch nie gekauft? Das ist verdächtig!</a:t>
            </a:r>
          </a:p>
          <a:p>
            <a:pPr marL="285750" indent="-285750">
              <a:spcAft>
                <a:spcPts val="900"/>
              </a:spcAft>
              <a:buFont typeface="Wingdings" pitchFamily="2" charset="2"/>
              <a:buChar char="§"/>
            </a:pPr>
            <a:r>
              <a:rPr lang="de-DE" sz="1400" b="1" dirty="0">
                <a:solidFill>
                  <a:schemeClr val="accent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Viele Fehler: Schlechte Bilder und komische Texte? Das ist kein gutes Zeichen!</a:t>
            </a:r>
          </a:p>
          <a:p>
            <a:pPr marL="285750" indent="-285750">
              <a:spcAft>
                <a:spcPts val="900"/>
              </a:spcAft>
              <a:buFont typeface="Wingdings" pitchFamily="2" charset="2"/>
              <a:buChar char="§"/>
            </a:pPr>
            <a:r>
              <a:rPr lang="de-DE" sz="1400" b="1" dirty="0">
                <a:solidFill>
                  <a:schemeClr val="accent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Frag Erwachsene um Hilfe! Wenn du unsicher bist, dann frag einen Erwachsenen. Gemeinsam prüfen ist sicherer!</a:t>
            </a:r>
          </a:p>
        </p:txBody>
      </p:sp>
      <p:pic>
        <p:nvPicPr>
          <p:cNvPr id="23" name="Grafik 22">
            <a:extLst>
              <a:ext uri="{FF2B5EF4-FFF2-40B4-BE49-F238E27FC236}">
                <a16:creationId xmlns:a16="http://schemas.microsoft.com/office/drawing/2014/main" id="{27757EAF-F8D9-85CF-0A82-418394119E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660232" y="906908"/>
            <a:ext cx="2131969" cy="4326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273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8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7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7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7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7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7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0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7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3" presetID="2" presetClass="entr" presetSubtype="2" accel="70000" fill="hold" nodeType="after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25" dur="500" fill="hold"/>
                                            <p:tgtEl>
                                              <p:spTgt spid="51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26" dur="500" fill="hold"/>
                                            <p:tgtEl>
                                              <p:spTgt spid="51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uiExpand="1" build="allAtOnce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8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7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7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7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7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7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0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7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3" presetID="2" presetClass="entr" presetSubtype="2" accel="7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51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51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8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uiExpand="1" build="allAtOnce"/>
        </p:bldLst>
      </p:timing>
    </mc:Fallback>
  </mc:AlternateContent>
</p:sld>
</file>

<file path=ppt/theme/theme1.xml><?xml version="1.0" encoding="utf-8"?>
<a:theme xmlns:a="http://schemas.openxmlformats.org/drawingml/2006/main" name="Larissa">
  <a:themeElements>
    <a:clrScheme name="Benutzerdefiniert 1">
      <a:dk1>
        <a:sysClr val="windowText" lastClr="000000"/>
      </a:dk1>
      <a:lt1>
        <a:srgbClr val="5C1B50"/>
      </a:lt1>
      <a:dk2>
        <a:srgbClr val="44546A"/>
      </a:dk2>
      <a:lt2>
        <a:srgbClr val="E7E6E6"/>
      </a:lt2>
      <a:accent1>
        <a:srgbClr val="5C1B50"/>
      </a:accent1>
      <a:accent2>
        <a:srgbClr val="FFE137"/>
      </a:accent2>
      <a:accent3>
        <a:srgbClr val="6DC3C2"/>
      </a:accent3>
      <a:accent4>
        <a:srgbClr val="E50076"/>
      </a:accent4>
      <a:accent5>
        <a:srgbClr val="88BD24"/>
      </a:accent5>
      <a:accent6>
        <a:srgbClr val="F18724"/>
      </a:accent6>
      <a:hlink>
        <a:srgbClr val="00B5E6"/>
      </a:hlink>
      <a:folHlink>
        <a:srgbClr val="A22484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ECE50B2A35C6B4FBD5A54713293D794" ma:contentTypeVersion="18" ma:contentTypeDescription="Ein neues Dokument erstellen." ma:contentTypeScope="" ma:versionID="1210a9c97798358ede562e1bdd77f620">
  <xsd:schema xmlns:xsd="http://www.w3.org/2001/XMLSchema" xmlns:xs="http://www.w3.org/2001/XMLSchema" xmlns:p="http://schemas.microsoft.com/office/2006/metadata/properties" xmlns:ns2="998d2528-38fd-43cb-ab07-2776b67a1a7f" xmlns:ns3="253ec8f6-7e55-4833-b730-af6f29405978" targetNamespace="http://schemas.microsoft.com/office/2006/metadata/properties" ma:root="true" ma:fieldsID="e17323bb01e5ddaf28dae1f4bbd17fa4" ns2:_="" ns3:_="">
    <xsd:import namespace="998d2528-38fd-43cb-ab07-2776b67a1a7f"/>
    <xsd:import namespace="253ec8f6-7e55-4833-b730-af6f2940597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8d2528-38fd-43cb-ab07-2776b67a1a7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1" nillable="true" ma:displayName="Location" ma:internalName="MediaServiceLocatio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5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Bildmarkierungen" ma:readOnly="false" ma:fieldId="{5cf76f15-5ced-4ddc-b409-7134ff3c332f}" ma:taxonomyMulti="true" ma:sspId="8d7697f1-d2a4-4712-a462-74b92afa5ed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3ec8f6-7e55-4833-b730-af6f29405978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ee7dfae5-2fce-473e-b2f9-b2854be6cb59}" ma:internalName="TaxCatchAll" ma:showField="CatchAllData" ma:web="253ec8f6-7e55-4833-b730-af6f2940597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53ec8f6-7e55-4833-b730-af6f29405978" xsi:nil="true"/>
    <lcf76f155ced4ddcb4097134ff3c332f xmlns="998d2528-38fd-43cb-ab07-2776b67a1a7f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4E6072B-774A-43CC-913C-487CDF4A17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98d2528-38fd-43cb-ab07-2776b67a1a7f"/>
    <ds:schemaRef ds:uri="253ec8f6-7e55-4833-b730-af6f2940597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8A79BD6-783D-4568-BC23-4C60C8DDC8AC}">
  <ds:schemaRefs>
    <ds:schemaRef ds:uri="998d2528-38fd-43cb-ab07-2776b67a1a7f"/>
    <ds:schemaRef ds:uri="http://purl.org/dc/elements/1.1/"/>
    <ds:schemaRef ds:uri="http://schemas.microsoft.com/office/infopath/2007/PartnerControls"/>
    <ds:schemaRef ds:uri="http://purl.org/dc/terms/"/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253ec8f6-7e55-4833-b730-af6f29405978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13A37F01-6998-4930-8076-9C74E01E613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273</Words>
  <Application>Microsoft Office PowerPoint</Application>
  <PresentationFormat>Bildschirmpräsentation (16:10)</PresentationFormat>
  <Paragraphs>33</Paragraphs>
  <Slides>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11" baseType="lpstr">
      <vt:lpstr>Arial</vt:lpstr>
      <vt:lpstr>Calibri</vt:lpstr>
      <vt:lpstr>light</vt:lpstr>
      <vt:lpstr>Tahoma</vt:lpstr>
      <vt:lpstr>Wingdings</vt:lpstr>
      <vt:lpstr>Larissa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Mission sicheres Internet</dc:title>
  <dc:creator>Helliwood</dc:creator>
  <cp:lastModifiedBy>Anja Monz</cp:lastModifiedBy>
  <cp:revision>202</cp:revision>
  <dcterms:created xsi:type="dcterms:W3CDTF">2011-06-27T13:09:10Z</dcterms:created>
  <dcterms:modified xsi:type="dcterms:W3CDTF">2025-04-23T10:21:19Z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0x010100BECE50B2A35C6B4FBD5A54713293D794</vt:lpwstr>
  </property>
  <property fmtid="{D5CDD505-2E9C-101B-9397-08002B2CF9AE}" pid="3" name="MediaServiceImageTags">
    <vt:lpwstr/>
  </property>
  <property fmtid="{D5CDD505-2E9C-101B-9397-08002B2CF9AE}" pid="4" name="MSIP_Label_a89fc9fe-aa7a-4681-8ae8-85970c89af30_Enabled">
    <vt:lpwstr>true</vt:lpwstr>
  </property>
  <property fmtid="{D5CDD505-2E9C-101B-9397-08002B2CF9AE}" pid="5" name="MSIP_Label_a89fc9fe-aa7a-4681-8ae8-85970c89af30_SetDate">
    <vt:lpwstr>2025-03-25T14:47:31Z</vt:lpwstr>
  </property>
  <property fmtid="{D5CDD505-2E9C-101B-9397-08002B2CF9AE}" pid="6" name="MSIP_Label_a89fc9fe-aa7a-4681-8ae8-85970c89af30_Method">
    <vt:lpwstr>Standard</vt:lpwstr>
  </property>
  <property fmtid="{D5CDD505-2E9C-101B-9397-08002B2CF9AE}" pid="7" name="MSIP_Label_a89fc9fe-aa7a-4681-8ae8-85970c89af30_Name">
    <vt:lpwstr>DE_02_public</vt:lpwstr>
  </property>
  <property fmtid="{D5CDD505-2E9C-101B-9397-08002B2CF9AE}" pid="8" name="MSIP_Label_a89fc9fe-aa7a-4681-8ae8-85970c89af30_SiteId">
    <vt:lpwstr>94a57ab1-b77f-4874-94d3-202694f69e30</vt:lpwstr>
  </property>
  <property fmtid="{D5CDD505-2E9C-101B-9397-08002B2CF9AE}" pid="9" name="MSIP_Label_a89fc9fe-aa7a-4681-8ae8-85970c89af30_ActionId">
    <vt:lpwstr>995eb153-47c9-4489-abc0-2d16b6db14e4</vt:lpwstr>
  </property>
  <property fmtid="{D5CDD505-2E9C-101B-9397-08002B2CF9AE}" pid="10" name="MSIP_Label_a89fc9fe-aa7a-4681-8ae8-85970c89af30_ContentBits">
    <vt:lpwstr>0</vt:lpwstr>
  </property>
  <property fmtid="{D5CDD505-2E9C-101B-9397-08002B2CF9AE}" pid="11" name="MSIP_Label_a89fc9fe-aa7a-4681-8ae8-85970c89af30_Tag">
    <vt:lpwstr>10, 3, 0, 1</vt:lpwstr>
  </property>
</Properties>
</file>